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4" r:id="rId3"/>
    <p:sldId id="275" r:id="rId4"/>
    <p:sldId id="267" r:id="rId5"/>
    <p:sldId id="261" r:id="rId6"/>
    <p:sldId id="256" r:id="rId7"/>
    <p:sldId id="257" r:id="rId8"/>
    <p:sldId id="27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F070-CE14-410B-9F6B-1827293C719F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64A4-607D-4CCE-8DD3-61068FC294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869FE1-7C9B-4C69-9C3A-55D4F6E790F1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1800" dirty="0"/>
              <a:t>どんなものを作っているかですが、</a:t>
            </a:r>
          </a:p>
          <a:p>
            <a:pPr eaLnBrk="1" hangingPunct="1"/>
            <a:r>
              <a:rPr lang="ja-JP" altLang="en-US" sz="1800" dirty="0"/>
              <a:t>その前に　</a:t>
            </a:r>
            <a:r>
              <a:rPr lang="en-US" altLang="ja-JP" sz="1800" dirty="0"/>
              <a:t>【</a:t>
            </a:r>
            <a:r>
              <a:rPr lang="ja-JP" altLang="en-US" sz="1800" dirty="0"/>
              <a:t>送る</a:t>
            </a:r>
            <a:r>
              <a:rPr lang="en-US" altLang="ja-JP" sz="18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92294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BF8AE-B376-4C7D-B6DC-086438CE73E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770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BF8AE-B376-4C7D-B6DC-086438CE73E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44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0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70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90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8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8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6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3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94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55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5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45296" y="2169875"/>
            <a:ext cx="7101408" cy="2387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ja-JP" sz="44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sz="6700" dirty="0">
                <a:latin typeface="HGP明朝B" panose="02020800000000000000" pitchFamily="18" charset="-128"/>
                <a:ea typeface="HGP明朝B" panose="02020800000000000000" pitchFamily="18" charset="-128"/>
              </a:rPr>
              <a:t>「ＱＲコード付伝票」</a:t>
            </a:r>
            <a:br>
              <a:rPr lang="en-US" altLang="ja-JP" sz="67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sz="6700" dirty="0">
                <a:latin typeface="HGP明朝B" panose="02020800000000000000" pitchFamily="18" charset="-128"/>
                <a:ea typeface="HGP明朝B" panose="02020800000000000000" pitchFamily="18" charset="-128"/>
              </a:rPr>
              <a:t>運用事例</a:t>
            </a:r>
            <a:br>
              <a:rPr lang="en-US" altLang="ja-JP" sz="6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6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F008B-BE9B-422D-8542-5C10FDCFE660}" type="slidenum">
              <a:rPr lang="en-US" altLang="ja-JP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6635552" y="4941168"/>
            <a:ext cx="403244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株式会社 古川電機製作所</a:t>
            </a:r>
            <a:endParaRPr lang="en-US" altLang="ja-JP" sz="2000" dirty="0">
              <a:solidFill>
                <a:schemeClr val="tx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荒木 雅広</a:t>
            </a:r>
          </a:p>
        </p:txBody>
      </p:sp>
    </p:spTree>
    <p:extLst>
      <p:ext uri="{BB962C8B-B14F-4D97-AF65-F5344CB8AC3E}">
        <p14:creationId xmlns:p14="http://schemas.microsoft.com/office/powerpoint/2010/main" val="23384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828801" y="666050"/>
            <a:ext cx="9102054" cy="23153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当社では、ソフトウェアベンダー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テクノア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社の、生産管理システム「ＴＥＣＨＳ</a:t>
            </a:r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テックス</a:t>
            </a:r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」を導入しております。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カスタマイズをして、生産管理をはじめ受発注管理、販売管理を含めた基幹システムとして運用しております。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017241" y="4115023"/>
            <a:ext cx="6157518" cy="1793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協力会社の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藤工業所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さんをモデルとしてスタートしたのが、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ＱＲコード付の注文書発行です。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加算 5"/>
          <p:cNvSpPr/>
          <p:nvPr/>
        </p:nvSpPr>
        <p:spPr>
          <a:xfrm>
            <a:off x="5802386" y="3244804"/>
            <a:ext cx="669721" cy="6599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3198217" y="137647"/>
          <a:ext cx="4749338" cy="672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20037" progId="AcroExch.Document.DC">
                  <p:embed/>
                </p:oleObj>
              </mc:Choice>
              <mc:Fallback>
                <p:oleObj name="Acrobat Document" r:id="rId2" imgW="5667198" imgH="8020037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217" y="137647"/>
                        <a:ext cx="4749338" cy="672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楕円 6"/>
          <p:cNvSpPr/>
          <p:nvPr/>
        </p:nvSpPr>
        <p:spPr>
          <a:xfrm>
            <a:off x="6923629" y="162606"/>
            <a:ext cx="451658" cy="4516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6944846" y="3427479"/>
            <a:ext cx="451658" cy="45165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923629" y="5019360"/>
            <a:ext cx="451658" cy="45165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47760" y="4075004"/>
            <a:ext cx="289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こちらのＱＲコードは当社発注番号のみ、検収用です。</a:t>
            </a:r>
            <a:endParaRPr lang="en-US" altLang="ja-JP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396504" y="4583136"/>
            <a:ext cx="1231208" cy="58704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418248" y="3653308"/>
            <a:ext cx="1264459" cy="70799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159392" y="388434"/>
            <a:ext cx="3330428" cy="1826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テクノアさんにカスタマイズしていただいた、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ＱＲコード付伝票です。</a:t>
            </a:r>
          </a:p>
        </p:txBody>
      </p:sp>
    </p:spTree>
    <p:extLst>
      <p:ext uri="{BB962C8B-B14F-4D97-AF65-F5344CB8AC3E}">
        <p14:creationId xmlns:p14="http://schemas.microsoft.com/office/powerpoint/2010/main" val="39952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1616" y="144784"/>
            <a:ext cx="8039185" cy="66159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発注～支払フロー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B5295-9ED1-4AAD-874A-A30E944FF4FD}" type="slidenum">
              <a:rPr lang="en-US" altLang="ja-JP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8963" y="790381"/>
            <a:ext cx="22874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発注側（古川電機）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6081" y="798734"/>
            <a:ext cx="36054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仕入側（藤工業所さん他）</a:t>
            </a:r>
          </a:p>
        </p:txBody>
      </p:sp>
      <p:sp>
        <p:nvSpPr>
          <p:cNvPr id="9" name="円柱 8"/>
          <p:cNvSpPr/>
          <p:nvPr/>
        </p:nvSpPr>
        <p:spPr>
          <a:xfrm>
            <a:off x="2152651" y="1358719"/>
            <a:ext cx="1350061" cy="611274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基幹システム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資材：発注処理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フローチャート : カード 13">
            <a:extLst>
              <a:ext uri="{FF2B5EF4-FFF2-40B4-BE49-F238E27FC236}">
                <a16:creationId xmlns:a16="http://schemas.microsoft.com/office/drawing/2014/main" id="{A906171F-BFA0-4635-A795-C94F3383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1313009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注文書兼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納品書（控）</a:t>
            </a:r>
          </a:p>
        </p:txBody>
      </p:sp>
      <p:sp>
        <p:nvSpPr>
          <p:cNvPr id="11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1675003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12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2040641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13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2410953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14" name="フローチャート : カード 13">
            <a:extLst>
              <a:ext uri="{FF2B5EF4-FFF2-40B4-BE49-F238E27FC236}">
                <a16:creationId xmlns:a16="http://schemas.microsoft.com/office/drawing/2014/main" id="{A906171F-BFA0-4635-A795-C94F3383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608" y="134139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注文書兼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納品書（控）</a:t>
            </a:r>
          </a:p>
        </p:txBody>
      </p:sp>
      <p:sp>
        <p:nvSpPr>
          <p:cNvPr id="1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172065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16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209152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17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245705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0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958" y="1268569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21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1278661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受注処理</a:t>
            </a:r>
          </a:p>
        </p:txBody>
      </p:sp>
      <p:sp>
        <p:nvSpPr>
          <p:cNvPr id="22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064" y="1884552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38285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2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840309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01254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26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00224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27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37311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28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73864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9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738" y="1797942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発注</a:t>
            </a:r>
          </a:p>
        </p:txBody>
      </p:sp>
      <p:sp>
        <p:nvSpPr>
          <p:cNvPr id="30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567" y="3057199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資材：受入処理</a:t>
            </a:r>
          </a:p>
        </p:txBody>
      </p:sp>
      <p:sp>
        <p:nvSpPr>
          <p:cNvPr id="32" name="右矢印 252">
            <a:extLst>
              <a:ext uri="{FF2B5EF4-FFF2-40B4-BE49-F238E27FC236}">
                <a16:creationId xmlns:a16="http://schemas.microsoft.com/office/drawing/2014/main" id="{B8228C35-6AC7-4BE5-88DC-94057E74F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9487" y="3382852"/>
            <a:ext cx="3132137" cy="287337"/>
          </a:xfrm>
          <a:prstGeom prst="rightArrow">
            <a:avLst>
              <a:gd name="adj1" fmla="val 50000"/>
              <a:gd name="adj2" fmla="val 5036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3012540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出荷処理</a:t>
            </a:r>
          </a:p>
        </p:txBody>
      </p:sp>
      <p:sp>
        <p:nvSpPr>
          <p:cNvPr id="37" name="円/楕円 39">
            <a:extLst>
              <a:ext uri="{FF2B5EF4-FFF2-40B4-BE49-F238E27FC236}">
                <a16:creationId xmlns:a16="http://schemas.microsoft.com/office/drawing/2014/main" id="{22DE4C26-91DF-4301-AFBC-EF8C3C3F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3307077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出荷</a:t>
            </a:r>
          </a:p>
        </p:txBody>
      </p:sp>
      <p:sp>
        <p:nvSpPr>
          <p:cNvPr id="38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336" y="3794875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A146E617-F97D-4407-B158-AAF3908D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06" y="3382852"/>
            <a:ext cx="425450" cy="26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15" y="4442837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資材：検収処理</a:t>
            </a:r>
          </a:p>
        </p:txBody>
      </p:sp>
      <p:sp>
        <p:nvSpPr>
          <p:cNvPr id="3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197" y="4835546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3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4393758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40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10" y="4797717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受領印</a:t>
            </a:r>
          </a:p>
        </p:txBody>
      </p:sp>
      <p:sp>
        <p:nvSpPr>
          <p:cNvPr id="41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144" y="5497302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経理：支払処理</a:t>
            </a:r>
          </a:p>
        </p:txBody>
      </p:sp>
      <p:sp>
        <p:nvSpPr>
          <p:cNvPr id="42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196" y="545607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43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10" y="5403599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4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4516907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45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277" y="4442837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受領印</a:t>
            </a:r>
          </a:p>
        </p:txBody>
      </p:sp>
      <p:sp>
        <p:nvSpPr>
          <p:cNvPr id="46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277" y="4298968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47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135" y="4581978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8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426" y="4518006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検収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A146E617-F97D-4407-B158-AAF3908D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39" y="3250244"/>
            <a:ext cx="425450" cy="2619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6" y="5558429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119" y="5480598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振込</a:t>
            </a:r>
          </a:p>
        </p:txBody>
      </p:sp>
      <p:sp>
        <p:nvSpPr>
          <p:cNvPr id="52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4115841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売上処理</a:t>
            </a:r>
          </a:p>
        </p:txBody>
      </p:sp>
      <p:sp>
        <p:nvSpPr>
          <p:cNvPr id="53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5482297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入金消込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084487" y="5606061"/>
            <a:ext cx="795114" cy="2160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入金</a:t>
            </a:r>
          </a:p>
        </p:txBody>
      </p:sp>
      <p:sp>
        <p:nvSpPr>
          <p:cNvPr id="57" name="角丸四角形 56"/>
          <p:cNvSpPr/>
          <p:nvPr/>
        </p:nvSpPr>
        <p:spPr>
          <a:xfrm>
            <a:off x="4611505" y="1229058"/>
            <a:ext cx="2232207" cy="492651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の当社指定の一品一葉４分割式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紙伝票</a:t>
            </a:r>
            <a:endParaRPr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9008306" y="1615184"/>
            <a:ext cx="1264159" cy="4926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自動入力</a:t>
            </a:r>
            <a:endParaRPr lang="ja-JP" altLang="en-US" sz="2000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4425485" y="5292544"/>
            <a:ext cx="1988550" cy="25063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インターネットバンキング</a:t>
            </a:r>
            <a:endParaRPr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266" name="Picture 2" descr="イラスト素材（No.83) 宅配便のトラック | PST(パスタ)ホームページ集客 - 宮城県仙台市 ホームページ制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12" y="3189369"/>
            <a:ext cx="420516" cy="2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2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BE42-D099-4380-80AF-DC0C4378F412}" type="slidenum">
              <a:rPr lang="en-US" altLang="ja-JP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058380" y="544279"/>
            <a:ext cx="83632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ＱＲコードの読取～エクセル出力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14609"/>
              </p:ext>
            </p:extLst>
          </p:nvPr>
        </p:nvGraphicFramePr>
        <p:xfrm>
          <a:off x="2004065" y="4747966"/>
          <a:ext cx="8183869" cy="165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848976" imgH="2390621" progId="Excel.Sheet.12">
                  <p:embed/>
                </p:oleObj>
              </mc:Choice>
              <mc:Fallback>
                <p:oleObj name="ワークシート" r:id="rId3" imgW="11848976" imgH="2390621" progId="Excel.Shee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4065" y="4747966"/>
                        <a:ext cx="8183869" cy="165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5435985" y="1844824"/>
            <a:ext cx="4908487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デンソー製の、「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USB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ケーブルで直接ＰＣ接続できるリーダー」を使用しました。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読み取ったデータをリアルタイムで、エクセルに行単位で貼付けができます。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自動改行されるので、次々に読取、貼付けを連続しての処理が可能です。</a:t>
            </a:r>
          </a:p>
        </p:txBody>
      </p:sp>
      <p:pic>
        <p:nvPicPr>
          <p:cNvPr id="1030" name="Picture 6" descr="デンソーウェーブ 高性能 2次元 QRコード対応 バーコードリーダー （USB接続） AT25Q-SM（U） (ホワイト) 【エリアガイドマーカータイプ】 (1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19" y="1380356"/>
            <a:ext cx="1665674" cy="31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rcod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134"/>
          </a:xfr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0982"/>
            <a:ext cx="10515600" cy="346634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781082" y="548848"/>
            <a:ext cx="4629836" cy="7368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エクセル自動入力の様子</a:t>
            </a:r>
            <a:endParaRPr lang="en-US" altLang="ja-JP" sz="36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8044598" y="1974179"/>
            <a:ext cx="1903918" cy="54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受注～売上計上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55936" y="1346966"/>
            <a:ext cx="12100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仕入側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66820" y="1417157"/>
            <a:ext cx="22874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発注側（古川電機）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608168" y="2625322"/>
            <a:ext cx="4010584" cy="661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パソコンと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Excel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さえあれば、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ほぼ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自動で受注入力～受注台帳作成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28" name="下矢印 27"/>
          <p:cNvSpPr/>
          <p:nvPr/>
        </p:nvSpPr>
        <p:spPr>
          <a:xfrm>
            <a:off x="8960960" y="3451381"/>
            <a:ext cx="139417" cy="634370"/>
          </a:xfrm>
          <a:prstGeom prst="down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7485947" y="4245436"/>
            <a:ext cx="3228859" cy="6663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事務作業時間を劇的に削減！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0" name="円柱 29"/>
          <p:cNvSpPr/>
          <p:nvPr/>
        </p:nvSpPr>
        <p:spPr>
          <a:xfrm>
            <a:off x="2660279" y="2364736"/>
            <a:ext cx="1823864" cy="1023153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ＴＥＣＨＳ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889598" y="3233719"/>
            <a:ext cx="1885286" cy="1549784"/>
          </a:xfrm>
          <a:prstGeom prst="straightConnector1">
            <a:avLst/>
          </a:prstGeom>
          <a:ln w="73025">
            <a:solidFill>
              <a:srgbClr val="66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154638" y="2437387"/>
            <a:ext cx="1171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リーダー読取、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Excel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出力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4751782" y="389458"/>
            <a:ext cx="3317540" cy="7368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効果</a:t>
            </a:r>
          </a:p>
        </p:txBody>
      </p:sp>
      <p:sp>
        <p:nvSpPr>
          <p:cNvPr id="7" name="AutoShape 2" descr="アイコン画像"/>
          <p:cNvSpPr>
            <a:spLocks noChangeAspect="1" noChangeArrowheads="1"/>
          </p:cNvSpPr>
          <p:nvPr/>
        </p:nvSpPr>
        <p:spPr bwMode="auto">
          <a:xfrm>
            <a:off x="1007381" y="26537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61" y="3483496"/>
            <a:ext cx="1991582" cy="2819198"/>
          </a:xfrm>
          <a:prstGeom prst="rect">
            <a:avLst/>
          </a:prstGeom>
        </p:spPr>
      </p:pic>
      <p:pic>
        <p:nvPicPr>
          <p:cNvPr id="21" name="Picture 6" descr="デンソーウェーブ 高性能 2次元 QRコード対応 バーコードリーダー （USB接続） AT25Q-SM（U） (ホワイト) 【エリアガイドマーカータイプ】 (1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2" y="1266223"/>
            <a:ext cx="549545" cy="10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BE42-D099-4380-80AF-DC0C4378F41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98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830</Words>
  <Application>Microsoft Office PowerPoint</Application>
  <PresentationFormat>ワイド画面</PresentationFormat>
  <Paragraphs>114</Paragraphs>
  <Slides>8</Slides>
  <Notes>3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BIZ UDPゴシック</vt:lpstr>
      <vt:lpstr>BIZ UDゴシック</vt:lpstr>
      <vt:lpstr>HGPｺﾞｼｯｸE</vt:lpstr>
      <vt:lpstr>HGP明朝B</vt:lpstr>
      <vt:lpstr>HGS明朝E</vt:lpstr>
      <vt:lpstr>ＭＳ Ｐゴシック</vt:lpstr>
      <vt:lpstr>游ゴシック</vt:lpstr>
      <vt:lpstr>游ゴシック Light</vt:lpstr>
      <vt:lpstr>Arial</vt:lpstr>
      <vt:lpstr>Wingdings</vt:lpstr>
      <vt:lpstr>Office テーマ</vt:lpstr>
      <vt:lpstr>Acrobat Document</vt:lpstr>
      <vt:lpstr>ワークシート</vt:lpstr>
      <vt:lpstr> 「ＱＲコード付伝票」 運用事例 </vt:lpstr>
      <vt:lpstr>PowerPoint プレゼンテーション</vt:lpstr>
      <vt:lpstr>PowerPoint プレゼンテーション</vt:lpstr>
      <vt:lpstr>発注～支払フロー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atuko@dm_kasugai.local</dc:creator>
  <cp:lastModifiedBy>信 河田</cp:lastModifiedBy>
  <cp:revision>70</cp:revision>
  <dcterms:created xsi:type="dcterms:W3CDTF">2022-06-03T05:59:36Z</dcterms:created>
  <dcterms:modified xsi:type="dcterms:W3CDTF">2025-09-04T07:12:35Z</dcterms:modified>
</cp:coreProperties>
</file>